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80" r:id="rId20"/>
    <p:sldId id="275" r:id="rId21"/>
    <p:sldId id="276" r:id="rId22"/>
    <p:sldId id="277" r:id="rId23"/>
    <p:sldId id="278" r:id="rId24"/>
    <p:sldId id="279" r:id="rId25"/>
    <p:sldId id="281" r:id="rId26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4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0E38C9-9E77-4E26-98C7-800BDCB841EC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F18FA-6294-4851-ACA0-90F9870077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A75B19-3FCF-4FD8-B429-70D24B5BEB0B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68B5E-965C-44C8-BC7E-E68CAEE93B1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4FAE36-560D-4243-B49C-5B2B58C7960E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874DD0-1CE9-4443-8A8D-B0673418AF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C57A21-454C-40ED-A1A2-A23875000177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41E3CF-9B67-4549-B640-296BF87FE2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09A925-FD54-4756-84E1-23253B35FC32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DC6210-F963-46B0-891F-3C045DDA2E6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24ED73-1CBF-4428-A581-F0285A34A12B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CE2CE-7772-4C65-8478-D512C2FEA1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8B49F-1E70-4DAA-AAFB-DE673D02DB31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880EE9-2CBF-4BE7-9556-0B6E957BBC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C804E-24FC-48B8-9063-609086F7D566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AE346B-34D3-44A2-A479-6F80E3FAFB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E3B52B-CFA2-4079-99E3-93394BEF34EB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23FE5-2DC6-477C-B070-32AA861D0E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15A444-CAE4-4510-9F8D-664923650337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37E6CA-DC92-4831-9846-C545822F27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AA98A5-AA0B-48FC-BCA6-FCA4D684497C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5EA314-DC12-430F-A14E-E851EF106D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92257CD-058F-4B25-BB1B-317BD8EA2CFF}" type="datetimeFigureOut">
              <a:rPr lang="ru-RU"/>
              <a:pPr>
                <a:defRPr/>
              </a:pPr>
              <a:t>26.11.2013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4A6BDD5-BA73-40FC-94BE-5D1F1285991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4" r:id="rId2"/>
    <p:sldLayoutId id="2147483753" r:id="rId3"/>
    <p:sldLayoutId id="2147483752" r:id="rId4"/>
    <p:sldLayoutId id="2147483751" r:id="rId5"/>
    <p:sldLayoutId id="2147483750" r:id="rId6"/>
    <p:sldLayoutId id="2147483749" r:id="rId7"/>
    <p:sldLayoutId id="2147483748" r:id="rId8"/>
    <p:sldLayoutId id="2147483747" r:id="rId9"/>
    <p:sldLayoutId id="2147483746" r:id="rId10"/>
    <p:sldLayoutId id="2147483745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mailto:NKozel@sfu-kras.r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714356"/>
            <a:ext cx="7772400" cy="1470025"/>
          </a:xfrm>
          <a:noFill/>
          <a:ln/>
          <a:effectLst>
            <a:innerShdw blurRad="63500" dist="50800" dir="13500000">
              <a:prstClr val="black">
                <a:alpha val="50000"/>
              </a:prstClr>
            </a:inn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>
                    <a:lumMod val="65000"/>
                  </a:schemeClr>
                </a:solidFill>
              </a:rPr>
              <a:t>ФЗ «Об образовании в РФ»</a:t>
            </a:r>
            <a:endParaRPr lang="ru-RU" b="1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57313" y="2928938"/>
            <a:ext cx="6400800" cy="1752600"/>
          </a:xfrm>
          <a:effectLst>
            <a:outerShdw blurRad="50800" dist="38100" dir="13500000" algn="br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4800" b="1" dirty="0" smtClean="0">
                <a:solidFill>
                  <a:schemeClr val="tx1"/>
                </a:solidFill>
              </a:rPr>
              <a:t>ПРАВА ОБУЧАЮЩИХСЯ</a:t>
            </a:r>
            <a:endParaRPr lang="ru-RU" sz="4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34. Основные права обучающихся и меры их социальной поддержки и стимулирования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Зачет организацией … в установленном ею порядке результатов освоения обучающимися учебных предметов, курсов, дисциплин (модулей), практики, дополнительных ОП в других организациях…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Переход с платного обучения на бесплатное в случаях и в порядке, которые предусмотрены федеральным органом исполнительной власти… </a:t>
            </a:r>
            <a:r>
              <a:rPr lang="ru-RU" sz="3900" b="1" dirty="0" smtClean="0"/>
              <a:t>(</a:t>
            </a:r>
            <a:r>
              <a:rPr lang="ru-RU" sz="39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ru-RU" sz="3900" b="1" dirty="0" smtClean="0"/>
              <a:t>)</a:t>
            </a:r>
            <a:endParaRPr lang="ru-RU" sz="3900" b="1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34. Основные права обучающихся и меры их социальной поддержки и стимулирования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43488"/>
          </a:xfrm>
        </p:spPr>
        <p:txBody>
          <a:bodyPr rtlCol="0">
            <a:normAutofit fontScale="850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Восстановление для получения образования в образовательной организации,…, в порядке, установленном законодательством об образовании </a:t>
            </a:r>
            <a:r>
              <a:rPr lang="ru-RU" sz="4100" b="1" dirty="0" smtClean="0"/>
              <a:t>(</a:t>
            </a:r>
            <a:r>
              <a:rPr lang="ru-RU" sz="41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ru-RU" sz="4100" b="1" dirty="0" smtClean="0"/>
              <a:t>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dirty="0" smtClean="0"/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600" dirty="0" smtClean="0"/>
              <a:t>Направление для обучения и проведения научных исследований по избранным темам, прохождения стажировок, в том числе в рамках академического обмена, в другие ОО и научные организации, включая ОО ВО и научные организации иностранных государств</a:t>
            </a:r>
          </a:p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3600" b="1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34. Основные права обучающихся и меры их социальной поддержки и стимулирования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313"/>
            <a:ext cx="8229600" cy="5214937"/>
          </a:xfrm>
        </p:spPr>
        <p:txBody>
          <a:bodyPr rtlCol="0">
            <a:no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Бесплатное пользование библиотечно-информационными ресурсами, учебной, производственной, научной базой ОО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Совмещение получения образования с работой без ущерба для освоения  ОП, выполнения индивидуального учебного плана </a:t>
            </a:r>
            <a:r>
              <a:rPr lang="ru-RU" sz="3600" b="1" dirty="0" smtClean="0"/>
              <a:t>(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ru-RU" sz="3600" b="1" dirty="0" smtClean="0"/>
              <a:t>)</a:t>
            </a:r>
            <a:endParaRPr lang="ru-RU" sz="3600" dirty="0" smtClean="0"/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Предоставление … образовательного кредита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30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35. Пользование учебниками, учебными пособиями, средствами обучения и воспитания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Пользование учебниками, учебными пособиями обучающимися,… получающими платные образовательные услуги, осуществляется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в порядке, установленном организацией</a:t>
            </a:r>
            <a:r>
              <a:rPr lang="ru-RU" dirty="0" smtClean="0"/>
              <a:t>…</a:t>
            </a:r>
            <a:r>
              <a:rPr lang="ru-RU" sz="3600" b="1" dirty="0" smtClean="0"/>
              <a:t>(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!</a:t>
            </a:r>
            <a:r>
              <a:rPr lang="ru-RU" sz="3600" b="1" dirty="0" smtClean="0"/>
              <a:t>)</a:t>
            </a:r>
            <a:endParaRPr lang="ru-RU" sz="3600" b="1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39. Предоставление жилых помещений в общежитиях</a:t>
            </a:r>
            <a:endParaRPr lang="ru-RU" sz="2400" b="1" dirty="0"/>
          </a:p>
        </p:txBody>
      </p:sp>
      <p:sp>
        <p:nvSpPr>
          <p:cNvPr id="26626" name="Содержимое 2"/>
          <p:cNvSpPr>
            <a:spLocks noGrp="1"/>
          </p:cNvSpPr>
          <p:nvPr>
            <p:ph idx="1"/>
          </p:nvPr>
        </p:nvSpPr>
        <p:spPr>
          <a:xfrm>
            <a:off x="457200" y="2071688"/>
            <a:ext cx="8229600" cy="4054475"/>
          </a:xfrm>
        </p:spPr>
        <p:txBody>
          <a:bodyPr/>
          <a:lstStyle/>
          <a:p>
            <a:pPr algn="just"/>
            <a:r>
              <a:rPr lang="ru-RU" smtClean="0"/>
              <a:t>Организации … предоставляют каждому нуждающемуся … жилое помещение … при наличии … жилищного фонда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58. Промежуточная аттестация обучающихся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rtlCol="0">
            <a:normAutofit fontScale="850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Обучающиеся, имеющие академическую задолженность, вправе пройти промежуточную аттестацию … не более двух раз в сроки, определяемые организацией,…,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в пределах одного года</a:t>
            </a:r>
            <a:r>
              <a:rPr lang="ru-RU" sz="2800" dirty="0" smtClean="0"/>
              <a:t> с момента образования академической задолженности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Обучающиеся, не прошедшие промежуточной аттестации по уважительным причинам или имеющие академическую задолженность, переводятся … на следующий курс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условно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Обучающиеся, … не ликвидировавшие в установленные сроки академическую задолженность, отчисляются … как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не выполнившие обязанностей по добросовестному освоению ОП и выполнению УП</a:t>
            </a:r>
            <a:endParaRPr lang="ru-RU" sz="2800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b="1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59. Итоговая аттестация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625" y="1143000"/>
            <a:ext cx="8358188" cy="452596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…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Обучающиеся, не прошедшие ГИА или получившие на ГИА неудовлетворительные результаты, вправе пройти ГИА в сроки, определяемые порядком проведения ГИА по соответствующим ОП </a:t>
            </a:r>
            <a:r>
              <a:rPr lang="ru-RU" sz="3600" b="1" dirty="0" smtClean="0"/>
              <a:t>(</a:t>
            </a:r>
            <a:r>
              <a:rPr lang="ru-RU" sz="3600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ru-RU" sz="3600" b="1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Обучающимся … после прохождения ИА предоставляются по их заявлению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каникулы</a:t>
            </a:r>
            <a:r>
              <a:rPr lang="ru-RU" sz="2800" dirty="0" smtClean="0"/>
              <a:t> в пределах срока освоения … ООП, по окончании которых производится отчисление обучающихся в связи с получением образования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62. Восстановление в организации, осуществляющей образовательную деятельность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Лицо, отчисленное из организации,…,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 инициативе обучающегося</a:t>
            </a:r>
            <a:r>
              <a:rPr lang="ru-RU" dirty="0" smtClean="0"/>
              <a:t> до завершения освоения ООП, имеет право на восстановление для обучения в этой организации в течение 5 лет после отчисления из нее при наличии в ней свободных мест и с сохранением прежних условий обучения, но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не ранее завершения учебного года (семестра), в котором указанное лицо было отчислено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62. Восстановление в организации, осуществляющей образовательную деятельность</a:t>
            </a:r>
            <a:endParaRPr lang="ru-RU" sz="24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25" cy="4525963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Порядок и условия восстановления в организации, …, обучающегося, отчисленного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по инициативе этой организации</a:t>
            </a:r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ru-RU" dirty="0" smtClean="0"/>
              <a:t>определяются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локальным нормативным актом этой организации</a:t>
            </a:r>
            <a:endParaRPr lang="ru-RU" b="1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25"/>
            <a:ext cx="8229600" cy="128587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dirty="0" smtClean="0"/>
              <a:t>Ст. 70. Общие требования к организации приема на</a:t>
            </a:r>
            <a:br>
              <a:rPr lang="ru-RU" sz="2700" b="1" dirty="0" smtClean="0"/>
            </a:br>
            <a:r>
              <a:rPr lang="ru-RU" sz="2700" b="1" dirty="0" smtClean="0"/>
              <a:t>обучение по программам </a:t>
            </a:r>
            <a:r>
              <a:rPr lang="ru-RU" sz="2700" b="1" dirty="0" err="1" smtClean="0"/>
              <a:t>бакалавриата</a:t>
            </a:r>
            <a:r>
              <a:rPr lang="ru-RU" sz="2700" b="1" dirty="0" smtClean="0"/>
              <a:t> и</a:t>
            </a:r>
            <a:br>
              <a:rPr lang="ru-RU" sz="2700" b="1" dirty="0" smtClean="0"/>
            </a:br>
            <a:r>
              <a:rPr lang="ru-RU" sz="2700" b="1" dirty="0" smtClean="0"/>
              <a:t>программам </a:t>
            </a:r>
            <a:r>
              <a:rPr lang="ru-RU" sz="2700" b="1" dirty="0" err="1" smtClean="0"/>
              <a:t>специалитета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174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Результаты единого государственного экзамена при приеме на обучение по программам бакалавриата и программам специалитета действительны четыре года, следующих за годом получения таких результатов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714375"/>
            <a:ext cx="8229600" cy="50006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700" b="1" dirty="0" smtClean="0"/>
              <a:t>Ст. 3. Основные принципы государственной политики и правового регулирования отношений в сфере образования</a:t>
            </a:r>
            <a:r>
              <a:rPr lang="ru-RU" b="1" dirty="0" smtClean="0"/>
              <a:t/>
            </a:r>
            <a:br>
              <a:rPr lang="ru-RU" b="1" dirty="0" smtClean="0"/>
            </a:br>
            <a:endParaRPr lang="ru-RU" b="1" dirty="0"/>
          </a:p>
        </p:txBody>
      </p:sp>
      <p:sp>
        <p:nvSpPr>
          <p:cNvPr id="14338" name="Содержимое 2"/>
          <p:cNvSpPr>
            <a:spLocks noGrp="1"/>
          </p:cNvSpPr>
          <p:nvPr>
            <p:ph idx="1"/>
          </p:nvPr>
        </p:nvSpPr>
        <p:spPr>
          <a:xfrm>
            <a:off x="500063" y="2000250"/>
            <a:ext cx="8229600" cy="4000500"/>
          </a:xfrm>
        </p:spPr>
        <p:txBody>
          <a:bodyPr/>
          <a:lstStyle/>
          <a:p>
            <a:r>
              <a:rPr lang="ru-RU" smtClean="0"/>
              <a:t>Признание приоритетности образования</a:t>
            </a:r>
          </a:p>
          <a:p>
            <a:r>
              <a:rPr lang="ru-RU" smtClean="0"/>
              <a:t>…</a:t>
            </a:r>
          </a:p>
          <a:p>
            <a:pPr algn="just"/>
            <a:r>
              <a:rPr lang="ru-RU" smtClean="0"/>
              <a:t>Свобода выбора получения образования согласно склонностям и потребностям…</a:t>
            </a:r>
          </a:p>
          <a:p>
            <a:pPr algn="just"/>
            <a:r>
              <a:rPr lang="ru-RU" smtClean="0"/>
              <a:t>Обеспечение права на образование в течение всей жизни</a:t>
            </a:r>
          </a:p>
          <a:p>
            <a:r>
              <a:rPr lang="ru-RU" smtClean="0"/>
              <a:t>…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Гл. 11. Особенности реализации некоторых видов ОП и получения образования отдельными категориями обучающихся </a:t>
            </a:r>
            <a:endParaRPr lang="ru-RU" sz="2800" b="1" dirty="0"/>
          </a:p>
        </p:txBody>
      </p:sp>
      <p:sp>
        <p:nvSpPr>
          <p:cNvPr id="32770" name="Содержимое 2"/>
          <p:cNvSpPr>
            <a:spLocks noGrp="1"/>
          </p:cNvSpPr>
          <p:nvPr>
            <p:ph idx="1"/>
          </p:nvPr>
        </p:nvSpPr>
        <p:spPr>
          <a:xfrm>
            <a:off x="500063" y="1643063"/>
            <a:ext cx="8229600" cy="4525962"/>
          </a:xfrm>
        </p:spPr>
        <p:txBody>
          <a:bodyPr/>
          <a:lstStyle/>
          <a:p>
            <a:pPr algn="just">
              <a:buFont typeface="Arial" charset="0"/>
              <a:buNone/>
            </a:pPr>
            <a:r>
              <a:rPr lang="ru-RU" sz="3000" b="1" smtClean="0"/>
              <a:t>Ст. 77. </a:t>
            </a:r>
            <a:r>
              <a:rPr lang="ru-RU" sz="3000" smtClean="0"/>
              <a:t>…лицами, проявившими выдающиеся способности</a:t>
            </a:r>
          </a:p>
          <a:p>
            <a:pPr algn="just">
              <a:buFont typeface="Arial" charset="0"/>
              <a:buNone/>
            </a:pPr>
            <a:r>
              <a:rPr lang="ru-RU" sz="3000" b="1" smtClean="0"/>
              <a:t>Ст. 78. </a:t>
            </a:r>
            <a:r>
              <a:rPr lang="ru-RU" sz="3000" smtClean="0"/>
              <a:t>…иностранными гражданами и лицами без гражданства</a:t>
            </a:r>
          </a:p>
          <a:p>
            <a:pPr algn="just">
              <a:buFont typeface="Arial" charset="0"/>
              <a:buNone/>
            </a:pPr>
            <a:r>
              <a:rPr lang="ru-RU" sz="3000" b="1" smtClean="0"/>
              <a:t>Ст. 79. </a:t>
            </a:r>
            <a:r>
              <a:rPr lang="ru-RU" sz="3000" smtClean="0"/>
              <a:t>…обучающимися с ограниченными возможностями здоровья</a:t>
            </a:r>
          </a:p>
          <a:p>
            <a:pPr algn="just">
              <a:buFont typeface="Arial" charset="0"/>
              <a:buNone/>
            </a:pPr>
            <a:r>
              <a:rPr lang="ru-RU" sz="3000" b="1" smtClean="0"/>
              <a:t>Ст. 80. </a:t>
            </a:r>
            <a:r>
              <a:rPr lang="ru-RU" sz="3000" smtClean="0"/>
              <a:t>… лицами, осужденными…, подозреваемыми и обвиняемыми…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Гл. 11. Особенности реализации некоторых видов ОП и получения образования отдельными категориями обучающихся </a:t>
            </a:r>
            <a:endParaRPr lang="ru-RU" sz="2800" dirty="0"/>
          </a:p>
        </p:txBody>
      </p:sp>
      <p:sp>
        <p:nvSpPr>
          <p:cNvPr id="3379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charset="0"/>
              <a:buNone/>
            </a:pPr>
            <a:r>
              <a:rPr lang="ru-RU" b="1" smtClean="0"/>
              <a:t>Ст. 81. </a:t>
            </a:r>
            <a:r>
              <a:rPr lang="ru-RU" smtClean="0"/>
              <a:t>…кадров в интересах обороны и безопасности государства, обеспечения законности и правопорядка</a:t>
            </a:r>
          </a:p>
          <a:p>
            <a:pPr algn="just">
              <a:buFont typeface="Arial" charset="0"/>
              <a:buNone/>
            </a:pPr>
            <a:r>
              <a:rPr lang="ru-RU" b="1" smtClean="0"/>
              <a:t>С. 82. </a:t>
            </a:r>
            <a:r>
              <a:rPr lang="ru-RU" smtClean="0"/>
              <a:t>…в области медицинского образования</a:t>
            </a:r>
          </a:p>
          <a:p>
            <a:pPr algn="just">
              <a:buFont typeface="Arial" charset="0"/>
              <a:buNone/>
            </a:pPr>
            <a:r>
              <a:rPr lang="ru-RU" b="1" smtClean="0"/>
              <a:t>Ст. 83. </a:t>
            </a:r>
            <a:r>
              <a:rPr lang="ru-RU" smtClean="0"/>
              <a:t>…в области искусств </a:t>
            </a:r>
          </a:p>
          <a:p>
            <a:pPr>
              <a:buFont typeface="Arial" charset="0"/>
              <a:buNone/>
            </a:pPr>
            <a:r>
              <a:rPr lang="ru-RU" b="1" smtClean="0"/>
              <a:t>Ст. 84.</a:t>
            </a:r>
            <a:r>
              <a:rPr lang="ru-RU" smtClean="0"/>
              <a:t> …в области физической культуры и спорта</a:t>
            </a:r>
          </a:p>
          <a:p>
            <a:pPr>
              <a:buFont typeface="Arial" charset="0"/>
              <a:buNone/>
            </a:pPr>
            <a:r>
              <a:rPr lang="ru-RU" smtClean="0"/>
              <a:t>…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107. Признание образования и (или) квалификации, полученных в иностранном государстве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РФ признаются иностранное образование и (или) иностранная квалификация, подпадающие под действие международных договоров о взаимном признании, а также полученные в иностранных образовательных организациях, перечень которых с указанием соответствия получаемых в них образования и (или) квалификации образованию и (или) квалификации, полученным в РФ, устанавливается Правительством РФ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5" y="642938"/>
            <a:ext cx="8229600" cy="11430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dirty="0" smtClean="0"/>
              <a:t>Приказ от 28.08.2013 г. №1000 «Об утверждении порядка назначения государственной академической стипендии и (или) государственной социальной стипендии студентам…»</a:t>
            </a:r>
            <a:endParaRPr lang="ru-RU" sz="2800" b="1" dirty="0"/>
          </a:p>
        </p:txBody>
      </p:sp>
      <p:sp>
        <p:nvSpPr>
          <p:cNvPr id="35842" name="Содержимое 2"/>
          <p:cNvSpPr>
            <a:spLocks noGrp="1"/>
          </p:cNvSpPr>
          <p:nvPr>
            <p:ph idx="1"/>
          </p:nvPr>
        </p:nvSpPr>
        <p:spPr>
          <a:xfrm>
            <a:off x="457200" y="2571750"/>
            <a:ext cx="7829550" cy="3554413"/>
          </a:xfrm>
        </p:spPr>
        <p:txBody>
          <a:bodyPr/>
          <a:lstStyle/>
          <a:p>
            <a:pPr algn="just"/>
            <a:r>
              <a:rPr lang="ru-RU" smtClean="0"/>
              <a:t> Нахождение обучающегося в академическом отпуске, а также отпуске по беременности и родам, отпуске по уходу за ребенком … не является основанием для прекращения выплаты … стипендии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90550" y="274638"/>
            <a:ext cx="8229600" cy="13684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dirty="0" smtClean="0"/>
              <a:t/>
            </a:r>
            <a:br>
              <a:rPr lang="ru-RU" dirty="0" smtClean="0"/>
            </a:br>
            <a:r>
              <a:rPr lang="ru-RU" sz="2800" b="1" dirty="0" smtClean="0"/>
              <a:t>Приказ от 13 июня 2013 г. N 455</a:t>
            </a:r>
            <a:r>
              <a:rPr lang="ru-RU" sz="2800" dirty="0" smtClean="0"/>
              <a:t> «</a:t>
            </a:r>
            <a:r>
              <a:rPr lang="ru-RU" sz="2800" b="1" dirty="0" smtClean="0"/>
              <a:t>Об утверждении Порядка и оснований предоставления академического отпуска обучающимся» </a:t>
            </a:r>
            <a:r>
              <a:rPr lang="ru-RU" sz="2800" dirty="0" smtClean="0"/>
              <a:t/>
            </a:r>
            <a:br>
              <a:rPr lang="ru-RU" sz="2800" dirty="0" smtClean="0"/>
            </a:br>
            <a:endParaRPr lang="ru-RU" sz="2800" dirty="0"/>
          </a:p>
        </p:txBody>
      </p:sp>
      <p:sp>
        <p:nvSpPr>
          <p:cNvPr id="36866" name="Содержимое 2"/>
          <p:cNvSpPr>
            <a:spLocks noGrp="1"/>
          </p:cNvSpPr>
          <p:nvPr>
            <p:ph idx="1"/>
          </p:nvPr>
        </p:nvSpPr>
        <p:spPr>
          <a:xfrm>
            <a:off x="457200" y="1857375"/>
            <a:ext cx="8229600" cy="4268788"/>
          </a:xfrm>
        </p:spPr>
        <p:txBody>
          <a:bodyPr/>
          <a:lstStyle/>
          <a:p>
            <a:pPr algn="just"/>
            <a:r>
              <a:rPr lang="ru-RU" smtClean="0"/>
              <a:t>Основанием для принятия решения о предоставлении обучающемуся  академического отпуска является  … повестка военного комиссариата, содержащая время и место отправки к месту прохождения военной службы (для предоставления академического отпуска в случае призыва на военную службу) …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>
              <a:buFont typeface="Arial" charset="0"/>
              <a:buNone/>
            </a:pPr>
            <a:r>
              <a:rPr lang="ru-RU" b="1" smtClean="0">
                <a:latin typeface="Arial" charset="0"/>
              </a:rPr>
              <a:t>СПАСИБО  ЗА ВНИМАНИЕ!</a:t>
            </a:r>
          </a:p>
          <a:p>
            <a:pPr algn="ctr">
              <a:buFont typeface="Arial" charset="0"/>
              <a:buNone/>
            </a:pPr>
            <a:endParaRPr lang="ru-RU" smtClean="0"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ru-RU" sz="180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ru-RU" sz="180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endParaRPr lang="ru-RU" sz="180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1800" smtClean="0">
                <a:latin typeface="Arial" charset="0"/>
              </a:rPr>
              <a:t>начальник учебного управления</a:t>
            </a:r>
          </a:p>
          <a:p>
            <a:pPr algn="ctr">
              <a:buFont typeface="Arial" charset="0"/>
              <a:buNone/>
            </a:pPr>
            <a:r>
              <a:rPr lang="ru-RU" sz="1800" smtClean="0">
                <a:latin typeface="Arial" charset="0"/>
              </a:rPr>
              <a:t>Сибирского федерального университета</a:t>
            </a:r>
          </a:p>
          <a:p>
            <a:pPr algn="ctr">
              <a:buFont typeface="Arial" charset="0"/>
              <a:buNone/>
            </a:pPr>
            <a:r>
              <a:rPr lang="ru-RU" sz="1800" smtClean="0">
                <a:latin typeface="Arial" charset="0"/>
              </a:rPr>
              <a:t>Козель Наталия Анатольевна</a:t>
            </a:r>
          </a:p>
          <a:p>
            <a:pPr algn="ctr">
              <a:buFont typeface="Arial" charset="0"/>
              <a:buNone/>
            </a:pPr>
            <a:r>
              <a:rPr lang="en-US" sz="1800" smtClean="0">
                <a:latin typeface="Arial" charset="0"/>
                <a:hlinkClick r:id="rId2"/>
              </a:rPr>
              <a:t>NKozel@sfu-kras.ru</a:t>
            </a:r>
            <a:endParaRPr lang="en-US" sz="1800" smtClean="0">
              <a:latin typeface="Arial" charset="0"/>
            </a:endParaRPr>
          </a:p>
          <a:p>
            <a:pPr algn="ctr">
              <a:buFont typeface="Arial" charset="0"/>
              <a:buNone/>
            </a:pPr>
            <a:r>
              <a:rPr lang="ru-RU" sz="1800" smtClean="0">
                <a:latin typeface="Arial" charset="0"/>
              </a:rPr>
              <a:t>тел.: 206-21-15</a:t>
            </a:r>
          </a:p>
          <a:p>
            <a:pPr algn="ctr"/>
            <a:endParaRPr lang="ru-RU" sz="1800" smtClean="0">
              <a:latin typeface="Arial" charset="0"/>
            </a:endParaRPr>
          </a:p>
          <a:p>
            <a:pPr algn="ctr"/>
            <a:endParaRPr lang="ru-RU" sz="1800" smtClean="0">
              <a:latin typeface="Arial" charset="0"/>
            </a:endParaRPr>
          </a:p>
          <a:p>
            <a:pPr algn="ctr"/>
            <a:endParaRPr lang="ru-RU" smtClean="0">
              <a:latin typeface="Arial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5. Право на образование. Государственные гарантии реализации права на образование в РФ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88" y="1600200"/>
            <a:ext cx="8329612" cy="4525963"/>
          </a:xfrm>
        </p:spPr>
        <p:txBody>
          <a:bodyPr rtlCol="0">
            <a:normAutofit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РФ гарантируется общедоступность и бесплатность в соответствии с ФГОС дошкольного, начального общего, основного общего и среднего образования, 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среднего профессионального образования</a:t>
            </a:r>
            <a:r>
              <a:rPr lang="ru-RU" b="1" dirty="0" smtClean="0"/>
              <a:t>, </a:t>
            </a:r>
            <a:r>
              <a:rPr lang="ru-RU" dirty="0" smtClean="0"/>
              <a:t>а также на конкурсной основе бесплатность высшего образования, если образование данного уровня гражданин получает впервые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5. Право на образование. Государственные гарантии реализации права на образование в РФ</a:t>
            </a:r>
            <a:endParaRPr lang="ru-RU" sz="2400" dirty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smtClean="0"/>
              <a:t>Создаются необходимые условия для получения без дискриминации качественного образования лицами с ограниченными возможностями здоровья…</a:t>
            </a:r>
          </a:p>
          <a:p>
            <a:pPr algn="just">
              <a:buFont typeface="Arial" charset="0"/>
              <a:buNone/>
            </a:pPr>
            <a:endParaRPr lang="ru-RU" smtClean="0"/>
          </a:p>
          <a:p>
            <a:pPr algn="just"/>
            <a:r>
              <a:rPr lang="ru-RU" smtClean="0"/>
              <a:t>Оказывается содействие лицам, которые проявили выдающиеся способности…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14. Язык образования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 РФ гарантируется получение образования на государственном языке РФ, а также выбор языка обучения и воспитания в пределах возможностей, предоставляемых системой образования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Образование может быть получено на иностранном языке … в порядке, установленном законодательством … </a:t>
            </a:r>
            <a:r>
              <a:rPr lang="ru-RU" b="1" dirty="0" smtClean="0"/>
              <a:t>(</a:t>
            </a:r>
            <a:r>
              <a:rPr lang="ru-RU" b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  <a:r>
              <a:rPr lang="ru-RU" b="1" dirty="0" smtClean="0"/>
              <a:t>)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15. Сетевая форма реализации образовательных программ</a:t>
            </a:r>
            <a:endParaRPr lang="ru-RU" sz="2400" b="1" dirty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>
          <a:xfrm>
            <a:off x="457200" y="1928813"/>
            <a:ext cx="7972425" cy="4197350"/>
          </a:xfrm>
        </p:spPr>
        <p:txBody>
          <a:bodyPr/>
          <a:lstStyle/>
          <a:p>
            <a:pPr algn="just"/>
            <a:r>
              <a:rPr lang="ru-RU" smtClean="0"/>
              <a:t>СФ… обеспечивает возможность освоения обучающимися ОП с использованием ресурсов нескольких организаций,…, в том числе иностранных, а также при необходимости с использованием ресурсов иных организаций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16. Реализация ОП с применением ЭО и ДОТ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38"/>
            <a:ext cx="8229600" cy="4911725"/>
          </a:xfrm>
        </p:spPr>
        <p:txBody>
          <a:bodyPr rtlCol="0">
            <a:normAutofit lnSpcReduction="1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Организации,…, </a:t>
            </a:r>
            <a:r>
              <a:rPr lang="ru-RU" sz="2800" b="1" dirty="0" smtClean="0">
                <a:solidFill>
                  <a:schemeClr val="accent6">
                    <a:lumMod val="75000"/>
                  </a:schemeClr>
                </a:solidFill>
              </a:rPr>
              <a:t>вправе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800" dirty="0" smtClean="0"/>
              <a:t>применять ЭО и ДОТ … в порядке, установленном федеральным органом исполнительной власти, осуществляющим функции по выработке государственной политики и нормативному регулированию в сфере образования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800" dirty="0" smtClean="0"/>
              <a:t>… Перечень профессий, специальностей и направлений, обучение по которым не допускается с применением исключительно ЭО и ДОТ, утверждается органом исполнительной власти…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endParaRPr lang="ru-RU" sz="28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17. Формы получения образования и формы обучения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7972425" cy="4829175"/>
          </a:xfrm>
        </p:spPr>
        <p:txBody>
          <a:bodyPr rtlCol="0">
            <a:normAutofit fontScale="92500" lnSpcReduction="10000"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В РФ образование может быть получено: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dirty="0" smtClean="0"/>
              <a:t>Вне организаций, осуществляющих образовательную деятельность (в форме семейного образования и самообразования)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i="1" dirty="0" smtClean="0"/>
              <a:t>    </a:t>
            </a:r>
            <a:r>
              <a:rPr lang="ru-RU" i="1" dirty="0" smtClean="0">
                <a:solidFill>
                  <a:schemeClr val="bg1">
                    <a:lumMod val="50000"/>
                  </a:schemeClr>
                </a:solidFill>
              </a:rPr>
              <a:t>Экстернат исключен как форма обучения и может быть использован только для прохождения промежуточной и итоговой аттестации</a:t>
            </a:r>
            <a:endParaRPr lang="ru-RU" i="1" dirty="0">
              <a:solidFill>
                <a:schemeClr val="bg1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400" b="1" dirty="0" smtClean="0"/>
              <a:t>Ст. 34. Основные права обучающихся и меры их социальной поддержки и стимулирования</a:t>
            </a:r>
            <a:endParaRPr lang="ru-RU" sz="24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329613" cy="4525963"/>
          </a:xfrm>
        </p:spPr>
        <p:txBody>
          <a:bodyPr rtlCol="0">
            <a:normAutofit fontScale="92500" lnSpcReduction="20000"/>
          </a:bodyPr>
          <a:lstStyle/>
          <a:p>
            <a:pPr algn="just" fontAlgn="auto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000" dirty="0" smtClean="0"/>
              <a:t> Обучающимся предоставляются академические права на:</a:t>
            </a:r>
          </a:p>
          <a:p>
            <a:pPr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…</a:t>
            </a:r>
          </a:p>
          <a:p>
            <a:pPr algn="just" fontAlgn="auto"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000" dirty="0" smtClean="0"/>
              <a:t>Освоение наряду с учебными предметами, курсами, дисциплинами (модулями) по осваиваемой ОП любых других учебных предметов, курсов, дисциплин (модулей), преподаваемых в организации, осуществляющей образовательную деятельность, </a:t>
            </a:r>
            <a:r>
              <a:rPr lang="ru-RU" sz="3000" b="1" dirty="0" smtClean="0">
                <a:solidFill>
                  <a:schemeClr val="accent6">
                    <a:lumMod val="75000"/>
                  </a:schemeClr>
                </a:solidFill>
              </a:rPr>
              <a:t>в установленном ею порядке,</a:t>
            </a:r>
            <a:r>
              <a:rPr lang="ru-RU" sz="3000" b="1" dirty="0" smtClean="0"/>
              <a:t> </a:t>
            </a:r>
            <a:r>
              <a:rPr lang="ru-RU" sz="3000" dirty="0" smtClean="0"/>
              <a:t>а также преподаваемых в других организациях,…, одновременное освоение нескольких ОП</a:t>
            </a:r>
            <a:endParaRPr lang="ru-RU" sz="3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279</TotalTime>
  <Words>1019</Words>
  <PresentationFormat>On-screen Show (4:3)</PresentationFormat>
  <Paragraphs>98</Paragraphs>
  <Slides>25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8" baseType="lpstr">
      <vt:lpstr>Calibri</vt:lpstr>
      <vt:lpstr>Arial</vt:lpstr>
      <vt:lpstr>Тема Office</vt:lpstr>
      <vt:lpstr>Слайд 1</vt:lpstr>
      <vt:lpstr>Ст. 3. Основные принципы государственной политики и правового регулирования отношений в сфере образования </vt:lpstr>
      <vt:lpstr>Ст. 5. Право на образование. Государственные гарантии реализации права на образование в РФ</vt:lpstr>
      <vt:lpstr>Ст. 5. Право на образование. Государственные гарантии реализации права на образование в РФ</vt:lpstr>
      <vt:lpstr>Ст. 14. Язык образования</vt:lpstr>
      <vt:lpstr>Ст. 15. Сетевая форма реализации образовательных программ</vt:lpstr>
      <vt:lpstr>Ст. 16. Реализация ОП с применением ЭО и ДОТ</vt:lpstr>
      <vt:lpstr>Ст. 17. Формы получения образования и формы обучения</vt:lpstr>
      <vt:lpstr>Ст. 34. Основные права обучающихся и меры их социальной поддержки и стимулирования</vt:lpstr>
      <vt:lpstr>Ст. 34. Основные права обучающихся и меры их социальной поддержки и стимулирования</vt:lpstr>
      <vt:lpstr>Ст. 34. Основные права обучающихся и меры их социальной поддержки и стимулирования</vt:lpstr>
      <vt:lpstr>Ст. 34. Основные права обучающихся и меры их социальной поддержки и стимулирования</vt:lpstr>
      <vt:lpstr>Ст. 35. Пользование учебниками, учебными пособиями, средствами обучения и воспитания</vt:lpstr>
      <vt:lpstr>Ст. 39. Предоставление жилых помещений в общежитиях</vt:lpstr>
      <vt:lpstr>Ст. 58. Промежуточная аттестация обучающихся</vt:lpstr>
      <vt:lpstr>Ст. 59. Итоговая аттестация</vt:lpstr>
      <vt:lpstr>Ст. 62. Восстановление в организации, осуществляющей образовательную деятельность</vt:lpstr>
      <vt:lpstr>Ст. 62. Восстановление в организации, осуществляющей образовательную деятельность</vt:lpstr>
      <vt:lpstr>Ст. 70. Общие требования к организации приема на обучение по программам бакалавриата и программам специалитета </vt:lpstr>
      <vt:lpstr>Гл. 11. Особенности реализации некоторых видов ОП и получения образования отдельными категориями обучающихся </vt:lpstr>
      <vt:lpstr>Гл. 11. Особенности реализации некоторых видов ОП и получения образования отдельными категориями обучающихся </vt:lpstr>
      <vt:lpstr>Ст. 107. Признание образования и (или) квалификации, полученных в иностранном государстве</vt:lpstr>
      <vt:lpstr>Приказ от 28.08.2013 г. №1000 «Об утверждении порядка назначения государственной академической стипендии и (или) государственной социальной стипендии студентам…»</vt:lpstr>
      <vt:lpstr> Приказ от 13 июня 2013 г. N 455 «Об утверждении Порядка и оснований предоставления академического отпуска обучающимся»  </vt:lpstr>
      <vt:lpstr>Слайд 25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ФЗ «Об образовании в РФ»</dc:title>
  <dc:creator>НКозель</dc:creator>
  <cp:lastModifiedBy>name</cp:lastModifiedBy>
  <cp:revision>33</cp:revision>
  <dcterms:created xsi:type="dcterms:W3CDTF">2013-11-04T05:03:18Z</dcterms:created>
  <dcterms:modified xsi:type="dcterms:W3CDTF">2013-11-26T01:26:30Z</dcterms:modified>
</cp:coreProperties>
</file>